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3"/>
  </p:notesMasterIdLst>
  <p:sldIdLst>
    <p:sldId id="266" r:id="rId5"/>
    <p:sldId id="313" r:id="rId6"/>
    <p:sldId id="314" r:id="rId7"/>
    <p:sldId id="315" r:id="rId8"/>
    <p:sldId id="309" r:id="rId9"/>
    <p:sldId id="310" r:id="rId10"/>
    <p:sldId id="311" r:id="rId11"/>
    <p:sldId id="31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7518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38" autoAdjust="0"/>
    <p:restoredTop sz="84970" autoAdjust="0"/>
  </p:normalViewPr>
  <p:slideViewPr>
    <p:cSldViewPr snapToGrid="0">
      <p:cViewPr>
        <p:scale>
          <a:sx n="90" d="100"/>
          <a:sy n="90" d="100"/>
        </p:scale>
        <p:origin x="-348" y="-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175201-D7F0-4F3C-ABAF-92770630C167}" type="datetimeFigureOut">
              <a:rPr lang="en-IN" smtClean="0"/>
              <a:t>28-07-2020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469D8C-627F-4DE7-8556-CD224DEDBEF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76830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469D8C-627F-4DE7-8556-CD224DEDBEFB}" type="slidenum">
              <a:rPr lang="en-IN" smtClean="0"/>
              <a:t>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77226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7/28/2020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293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7/28/2020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980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7/28/2020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331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7/28/2020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611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7/28/2020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808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7/28/2020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771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7/28/2020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701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7/28/2020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302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7/28/2020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826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7/28/2020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6014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6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export%20marketing%20images" TargetMode="External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rgbClr val="FFFF00"/>
                </a:solidFill>
              </a:rPr>
              <a:t>EXPORT MARKETING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08899" y="2029853"/>
            <a:ext cx="8394907" cy="7222859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pPr algn="ctr"/>
            <a:r>
              <a:rPr lang="en-US" b="1" dirty="0">
                <a:latin typeface="Arial Black" panose="020B0A04020102020204" pitchFamily="34" charset="0"/>
              </a:rPr>
              <a:t>EXPORT MARKETING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3F0478-12AC-4181-B72D-A302B900D0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-55001" y="5534526"/>
            <a:ext cx="4551374" cy="639393"/>
          </a:xfrm>
        </p:spPr>
        <p:txBody>
          <a:bodyPr/>
          <a:lstStyle/>
          <a:p>
            <a:pPr algn="ctr"/>
            <a:r>
              <a:rPr lang="en-IN" dirty="0">
                <a:solidFill>
                  <a:srgbClr val="FFFF00"/>
                </a:solidFill>
              </a:rPr>
              <a:t>DR.SUMITA SHANKAR </a:t>
            </a:r>
          </a:p>
        </p:txBody>
      </p:sp>
      <p:pic>
        <p:nvPicPr>
          <p:cNvPr id="6" name="Picture 5">
            <a:hlinkClick r:id="rId3"/>
            <a:extLst>
              <a:ext uri="{FF2B5EF4-FFF2-40B4-BE49-F238E27FC236}">
                <a16:creationId xmlns:a16="http://schemas.microsoft.com/office/drawing/2014/main" id="{8940CBE3-3F91-419A-A649-32AB388EC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75128" y="0"/>
            <a:ext cx="73083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915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50664-9D2A-4744-A944-FB9C9FAEF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What is Export 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4CF142-7A86-44A3-89D6-3BA3203496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Goods produced in one country are sent to other countries for sale </a:t>
            </a:r>
          </a:p>
        </p:txBody>
      </p:sp>
      <p:pic>
        <p:nvPicPr>
          <p:cNvPr id="1030" name="Picture 6" descr="Export Computer Icons International Trade PNG, Clipart, Angle, Box ...">
            <a:extLst>
              <a:ext uri="{FF2B5EF4-FFF2-40B4-BE49-F238E27FC236}">
                <a16:creationId xmlns:a16="http://schemas.microsoft.com/office/drawing/2014/main" id="{6060A158-B66D-4EE4-B9AD-8DEE4DA24D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995" y="616688"/>
            <a:ext cx="2771554" cy="2296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14608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BA86F-4369-4BD5-B431-0A1B147AA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751366"/>
            <a:ext cx="12815687" cy="1856907"/>
          </a:xfrm>
        </p:spPr>
        <p:txBody>
          <a:bodyPr>
            <a:normAutofit fontScale="90000"/>
          </a:bodyPr>
          <a:lstStyle/>
          <a:p>
            <a:br>
              <a:rPr lang="en-IN" dirty="0"/>
            </a:br>
            <a:br>
              <a:rPr lang="en-IN" dirty="0"/>
            </a:br>
            <a:br>
              <a:rPr lang="en-IN" dirty="0"/>
            </a:br>
            <a:br>
              <a:rPr lang="en-IN" dirty="0"/>
            </a:br>
            <a:br>
              <a:rPr lang="en-IN" dirty="0"/>
            </a:br>
            <a:br>
              <a:rPr lang="en-IN" dirty="0"/>
            </a:br>
            <a:br>
              <a:rPr lang="en-IN" dirty="0"/>
            </a:br>
            <a:r>
              <a:rPr lang="en-IN" dirty="0"/>
              <a:t>What is import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BD8333-F2D3-48DF-9619-6624B0A5FB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GB" b="0" i="0" dirty="0">
                <a:solidFill>
                  <a:srgbClr val="333333"/>
                </a:solidFill>
                <a:effectLst/>
                <a:latin typeface="Roboto"/>
              </a:rPr>
              <a:t>The import trade is referred to goods and services purchased into one nation from another.</a:t>
            </a:r>
            <a:endParaRPr lang="en-IN" dirty="0"/>
          </a:p>
        </p:txBody>
      </p:sp>
      <p:pic>
        <p:nvPicPr>
          <p:cNvPr id="2050" name="Picture 2" descr="Import Export International Trade PNG, Clipart, Brand, Export ...">
            <a:extLst>
              <a:ext uri="{FF2B5EF4-FFF2-40B4-BE49-F238E27FC236}">
                <a16:creationId xmlns:a16="http://schemas.microsoft.com/office/drawing/2014/main" id="{2B13EC62-D7CE-4396-AF55-2106EBFC96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704" y="510363"/>
            <a:ext cx="3315143" cy="2466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64064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AD41F-A040-495D-AD0E-EB9D8757B70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/>
              <a:t>What is entrepôt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B4CEC2-45F5-47DC-ADB6-F5CE779C8E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011369"/>
          </a:xfrm>
        </p:spPr>
        <p:txBody>
          <a:bodyPr>
            <a:normAutofit fontScale="55000" lnSpcReduction="20000"/>
          </a:bodyPr>
          <a:lstStyle/>
          <a:p>
            <a:pPr algn="l"/>
            <a:r>
              <a:rPr lang="en-GB" b="1" i="0" dirty="0">
                <a:solidFill>
                  <a:srgbClr val="5F6368"/>
                </a:solidFill>
                <a:effectLst/>
                <a:latin typeface="arial" panose="020B0604020202020204" pitchFamily="34" charset="0"/>
              </a:rPr>
              <a:t>Trade</a:t>
            </a:r>
            <a:r>
              <a:rPr lang="en-GB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 in which imported goods are re-exported with or without any additional processing or repackaging.</a:t>
            </a:r>
          </a:p>
          <a:p>
            <a:br>
              <a:rPr lang="en-GB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</a:br>
            <a:endParaRPr lang="en-IN" dirty="0"/>
          </a:p>
        </p:txBody>
      </p:sp>
      <p:pic>
        <p:nvPicPr>
          <p:cNvPr id="3074" name="Picture 2" descr="Types of International Business">
            <a:extLst>
              <a:ext uri="{FF2B5EF4-FFF2-40B4-BE49-F238E27FC236}">
                <a16:creationId xmlns:a16="http://schemas.microsoft.com/office/drawing/2014/main" id="{053F2383-EBC2-4D50-ABEF-2F828F5CA3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5683" y="276447"/>
            <a:ext cx="2544725" cy="2778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21537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CF9E5-6A4B-41F4-BA8F-7E74C0213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solidFill>
                  <a:srgbClr val="0033CC"/>
                </a:solidFill>
              </a:rPr>
              <a:t>DIFINITION OF EXPORT MARKETING </a:t>
            </a:r>
          </a:p>
        </p:txBody>
      </p:sp>
      <p:pic>
        <p:nvPicPr>
          <p:cNvPr id="2050" name="Picture 2" descr="Export Cargo transparent background PNG cliparts free download ...">
            <a:extLst>
              <a:ext uri="{FF2B5EF4-FFF2-40B4-BE49-F238E27FC236}">
                <a16:creationId xmlns:a16="http://schemas.microsoft.com/office/drawing/2014/main" id="{EB12EA0A-1687-4D3F-BA05-D30A698A001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5391" y="4008235"/>
            <a:ext cx="2470547" cy="2351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64D89C3-491E-4B46-BCF7-EB6B44A2A3FA}"/>
              </a:ext>
            </a:extLst>
          </p:cNvPr>
          <p:cNvSpPr txBox="1"/>
          <p:nvPr/>
        </p:nvSpPr>
        <p:spPr>
          <a:xfrm>
            <a:off x="55002" y="4365585"/>
            <a:ext cx="877961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I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IN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Export marketing means marketing of goods and services beyond the national boundaries”</a:t>
            </a:r>
            <a:endParaRPr lang="en-IN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DBDDC79-A734-497E-A700-54A56DE344F7}"/>
              </a:ext>
            </a:extLst>
          </p:cNvPr>
          <p:cNvSpPr txBox="1"/>
          <p:nvPr/>
        </p:nvSpPr>
        <p:spPr>
          <a:xfrm>
            <a:off x="1863176" y="1895646"/>
            <a:ext cx="8243350" cy="4580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IN" sz="18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DEFINITIONS OF EXPORT MARKETING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5F460E7-0E51-4885-8CDD-90D225D31569}"/>
              </a:ext>
            </a:extLst>
          </p:cNvPr>
          <p:cNvSpPr txBox="1"/>
          <p:nvPr/>
        </p:nvSpPr>
        <p:spPr>
          <a:xfrm>
            <a:off x="55002" y="2574822"/>
            <a:ext cx="853038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IN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B. S. Rathor “Export marketing includes the management of marketing activities for products which cross the national boundaries of a country”. </a:t>
            </a:r>
            <a:endParaRPr lang="en-IN" sz="3200" dirty="0"/>
          </a:p>
        </p:txBody>
      </p:sp>
    </p:spTree>
    <p:extLst>
      <p:ext uri="{BB962C8B-B14F-4D97-AF65-F5344CB8AC3E}">
        <p14:creationId xmlns:p14="http://schemas.microsoft.com/office/powerpoint/2010/main" val="7765439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F8CE8-3D61-4439-88BD-AF7397B10E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525" y="454244"/>
            <a:ext cx="10058400" cy="1450757"/>
          </a:xfrm>
        </p:spPr>
        <p:txBody>
          <a:bodyPr/>
          <a:lstStyle/>
          <a:p>
            <a:r>
              <a:rPr lang="en-IN" dirty="0">
                <a:solidFill>
                  <a:srgbClr val="0033CC"/>
                </a:solidFill>
              </a:rPr>
              <a:t>FEATURES OF EXPORT MARKETING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8EC960F-0755-4404-A155-2E256DE5A4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b="1" dirty="0">
                <a:solidFill>
                  <a:srgbClr val="0033CC"/>
                </a:solidFill>
                <a:latin typeface="Arial Black" panose="020B0A04020102020204" pitchFamily="34" charset="0"/>
              </a:rPr>
              <a:t>1. Systematic Process</a:t>
            </a:r>
          </a:p>
          <a:p>
            <a:r>
              <a:rPr lang="en-IN" b="1" dirty="0">
                <a:solidFill>
                  <a:srgbClr val="0033CC"/>
                </a:solidFill>
                <a:latin typeface="Arial Black" panose="020B0A04020102020204" pitchFamily="34" charset="0"/>
              </a:rPr>
              <a:t>2. Large Operations </a:t>
            </a:r>
          </a:p>
          <a:p>
            <a:r>
              <a:rPr lang="en-IN" b="1" dirty="0">
                <a:solidFill>
                  <a:srgbClr val="0033CC"/>
                </a:solidFill>
                <a:latin typeface="Arial Black" panose="020B0A04020102020204" pitchFamily="34" charset="0"/>
              </a:rPr>
              <a:t>3. Dominance of Multi-National Corporations </a:t>
            </a:r>
          </a:p>
          <a:p>
            <a:r>
              <a:rPr lang="en-IN" b="1" dirty="0">
                <a:solidFill>
                  <a:srgbClr val="0033CC"/>
                </a:solidFill>
                <a:latin typeface="Arial Black" panose="020B0A04020102020204" pitchFamily="34" charset="0"/>
              </a:rPr>
              <a:t>4. Customer Focus </a:t>
            </a:r>
          </a:p>
          <a:p>
            <a:r>
              <a:rPr lang="en-IN" b="1" dirty="0">
                <a:solidFill>
                  <a:srgbClr val="0033CC"/>
                </a:solidFill>
                <a:latin typeface="Arial Black" panose="020B0A04020102020204" pitchFamily="34" charset="0"/>
              </a:rPr>
              <a:t>5. Trade Barriers </a:t>
            </a:r>
          </a:p>
          <a:p>
            <a:r>
              <a:rPr lang="en-IN" b="1" dirty="0">
                <a:solidFill>
                  <a:srgbClr val="0033CC"/>
                </a:solidFill>
                <a:latin typeface="Arial Black" panose="020B0A04020102020204" pitchFamily="34" charset="0"/>
              </a:rPr>
              <a:t>6. Trading Blocs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6B326A-DD2C-4261-AD47-FCB93580761D}"/>
              </a:ext>
            </a:extLst>
          </p:cNvPr>
          <p:cNvSpPr txBox="1"/>
          <p:nvPr/>
        </p:nvSpPr>
        <p:spPr>
          <a:xfrm rot="10800000" flipH="1">
            <a:off x="3506344" y="2988743"/>
            <a:ext cx="4812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IN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IN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IN" dirty="0"/>
          </a:p>
        </p:txBody>
      </p:sp>
      <p:pic>
        <p:nvPicPr>
          <p:cNvPr id="3074" name="Picture 2" descr="Circle Logo clipart - Orange, Font, Line, transparent clip art">
            <a:extLst>
              <a:ext uri="{FF2B5EF4-FFF2-40B4-BE49-F238E27FC236}">
                <a16:creationId xmlns:a16="http://schemas.microsoft.com/office/drawing/2014/main" id="{E0B537CD-CAA2-444C-9C42-1908192A2A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2116" y="2514600"/>
            <a:ext cx="2158809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34994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091B8-ABE4-437A-99A3-983E0A464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solidFill>
                  <a:srgbClr val="0033CC"/>
                </a:solidFill>
              </a:rPr>
              <a:t>FEATURES OF EXPORT MARKETING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C92528-EFBC-445A-9BA0-8D24CB2A2B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b="1" dirty="0">
                <a:solidFill>
                  <a:srgbClr val="0033CC"/>
                </a:solidFill>
                <a:latin typeface="Arial Black" panose="020B0A04020102020204" pitchFamily="34" charset="0"/>
              </a:rPr>
              <a:t>7.  Three Faced- Competition </a:t>
            </a:r>
          </a:p>
          <a:p>
            <a:r>
              <a:rPr lang="en-IN" b="1" dirty="0">
                <a:solidFill>
                  <a:srgbClr val="0033CC"/>
                </a:solidFill>
                <a:latin typeface="Arial Black" panose="020B0A04020102020204" pitchFamily="34" charset="0"/>
              </a:rPr>
              <a:t>8.  Documentation </a:t>
            </a:r>
          </a:p>
          <a:p>
            <a:r>
              <a:rPr lang="en-IN" b="1" dirty="0">
                <a:solidFill>
                  <a:srgbClr val="0033CC"/>
                </a:solidFill>
                <a:latin typeface="Arial Black" panose="020B0A04020102020204" pitchFamily="34" charset="0"/>
              </a:rPr>
              <a:t>9.  Foreign Exchange Regulations </a:t>
            </a:r>
          </a:p>
          <a:p>
            <a:r>
              <a:rPr lang="en-IN" b="1" dirty="0">
                <a:solidFill>
                  <a:srgbClr val="0033CC"/>
                </a:solidFill>
                <a:latin typeface="Arial Black" panose="020B0A04020102020204" pitchFamily="34" charset="0"/>
              </a:rPr>
              <a:t>10. Spreading of Risk.</a:t>
            </a:r>
          </a:p>
          <a:p>
            <a:r>
              <a:rPr lang="en-IN" b="1" dirty="0">
                <a:solidFill>
                  <a:srgbClr val="0033CC"/>
                </a:solidFill>
                <a:latin typeface="Arial Black" panose="020B0A04020102020204" pitchFamily="34" charset="0"/>
              </a:rPr>
              <a:t>11. International Marketing Research </a:t>
            </a:r>
          </a:p>
        </p:txBody>
      </p:sp>
      <p:pic>
        <p:nvPicPr>
          <p:cNvPr id="4098" name="Picture 2" descr="Box Background png download - 640*521 - Free Transparent Export ...">
            <a:extLst>
              <a:ext uri="{FF2B5EF4-FFF2-40B4-BE49-F238E27FC236}">
                <a16:creationId xmlns:a16="http://schemas.microsoft.com/office/drawing/2014/main" id="{9CC39554-F88A-45A6-8BCB-9780D902BD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0226" y="3236979"/>
            <a:ext cx="2844494" cy="2799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06896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Animation Thank You GIF by MillMotion - Find &amp; Share on GIPHY">
            <a:extLst>
              <a:ext uri="{FF2B5EF4-FFF2-40B4-BE49-F238E27FC236}">
                <a16:creationId xmlns:a16="http://schemas.microsoft.com/office/drawing/2014/main" id="{C0EF72F7-8827-4CCF-AE74-898C273FA9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522" y="900650"/>
            <a:ext cx="9233377" cy="459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9643962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">
      <a:dk1>
        <a:srgbClr val="000000"/>
      </a:dk1>
      <a:lt1>
        <a:srgbClr val="FFFFFF"/>
      </a:lt1>
      <a:dk2>
        <a:srgbClr val="243541"/>
      </a:dk2>
      <a:lt2>
        <a:srgbClr val="E2E5E8"/>
      </a:lt2>
      <a:accent1>
        <a:srgbClr val="E88B33"/>
      </a:accent1>
      <a:accent2>
        <a:srgbClr val="AEA33A"/>
      </a:accent2>
      <a:accent3>
        <a:srgbClr val="8CAB4A"/>
      </a:accent3>
      <a:accent4>
        <a:srgbClr val="57B636"/>
      </a:accent4>
      <a:accent5>
        <a:srgbClr val="2EBA43"/>
      </a:accent5>
      <a:accent6>
        <a:srgbClr val="33B67D"/>
      </a:accent6>
      <a:hlink>
        <a:srgbClr val="5F84A8"/>
      </a:hlink>
      <a:folHlink>
        <a:srgbClr val="7F7F7F"/>
      </a:folHlink>
    </a:clrScheme>
    <a:fontScheme name="Retrospect">
      <a:majorFont>
        <a:latin typeface="Georgia Pro Cond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Speak Pro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40">
    <a:dk1>
      <a:sysClr val="windowText" lastClr="000000"/>
    </a:dk1>
    <a:lt1>
      <a:sysClr val="window" lastClr="FFFFFF"/>
    </a:lt1>
    <a:dk2>
      <a:srgbClr val="545D57"/>
    </a:dk2>
    <a:lt2>
      <a:srgbClr val="EBEBE8"/>
    </a:lt2>
    <a:accent1>
      <a:srgbClr val="579858"/>
    </a:accent1>
    <a:accent2>
      <a:srgbClr val="ED583E"/>
    </a:accent2>
    <a:accent3>
      <a:srgbClr val="D3BA59"/>
    </a:accent3>
    <a:accent4>
      <a:srgbClr val="4C94AC"/>
    </a:accent4>
    <a:accent5>
      <a:srgbClr val="A09E84"/>
    </a:accent5>
    <a:accent6>
      <a:srgbClr val="FC7D4A"/>
    </a:accent6>
    <a:hlink>
      <a:srgbClr val="04A2DA"/>
    </a:hlink>
    <a:folHlink>
      <a:srgbClr val="808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F3CD65D-61A5-43C9-A837-6EC73C7DA8AB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31F006B4-A9E1-4F39-85C8-FB836F91934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6377351-63A1-4C2E-8C9A-66CDD70F16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EXPORT MARKETING</Template>
  <TotalTime>48</TotalTime>
  <Words>178</Words>
  <Application>Microsoft Office PowerPoint</Application>
  <PresentationFormat>Widescreen</PresentationFormat>
  <Paragraphs>36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Arial Black</vt:lpstr>
      <vt:lpstr>Calibri</vt:lpstr>
      <vt:lpstr>Georgia Pro Cond Light</vt:lpstr>
      <vt:lpstr>Roboto</vt:lpstr>
      <vt:lpstr>Speak Pro</vt:lpstr>
      <vt:lpstr>Times New Roman</vt:lpstr>
      <vt:lpstr>RetrospectVTI</vt:lpstr>
      <vt:lpstr>EXPORT MARKETING </vt:lpstr>
      <vt:lpstr>What is Export ?</vt:lpstr>
      <vt:lpstr>       What is import </vt:lpstr>
      <vt:lpstr>What is entrepôt </vt:lpstr>
      <vt:lpstr>DIFINITION OF EXPORT MARKETING </vt:lpstr>
      <vt:lpstr>FEATURES OF EXPORT MARKETING </vt:lpstr>
      <vt:lpstr>FEATURES OF EXPORT MARKETING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EXPORT MARKETING</dc:title>
  <dc:creator>Sumita Shankar</dc:creator>
  <cp:lastModifiedBy>Sumita Shankar</cp:lastModifiedBy>
  <cp:revision>4</cp:revision>
  <dcterms:created xsi:type="dcterms:W3CDTF">2020-07-21T06:59:49Z</dcterms:created>
  <dcterms:modified xsi:type="dcterms:W3CDTF">2020-07-28T09:10:00Z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